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6B"/>
    <a:srgbClr val="006BA5"/>
    <a:srgbClr val="71C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9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7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34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5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1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4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3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6CA8-A7F1-4A52-BDF2-C97431D4F8EE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C245-3613-47AB-B352-9B68DE888C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8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www.nela.org.uk/Standards-Documents#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2133412" y="140952"/>
            <a:ext cx="8150766" cy="941918"/>
          </a:xfrm>
          <a:solidFill>
            <a:schemeClr val="accent5"/>
          </a:solidFill>
          <a:ln>
            <a:solidFill>
              <a:srgbClr val="00426B"/>
            </a:solidFill>
          </a:ln>
        </p:spPr>
        <p:txBody>
          <a:bodyPr>
            <a:no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Using the NELA risk prediction tool to identify high-risk patients pre-operatively and plan the optimum postoperative care pathway during the multidisciplinary discussion: a complete audit cycle.</a:t>
            </a:r>
            <a:br>
              <a:rPr lang="en-GB" sz="15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Mina Saad </a:t>
            </a:r>
            <a:r>
              <a:rPr lang="en-US" altLang="en-US" sz="12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Andrew Claxton</a:t>
            </a:r>
            <a:r>
              <a:rPr lang="en-US" alt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alt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Senior Clinical Fellow Anaesthesia </a:t>
            </a:r>
            <a:r>
              <a:rPr lang="en-US" alt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 Anaesthesia, The Royal Wolverhampton NHS Trust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88900" y="1189592"/>
            <a:ext cx="5372100" cy="284162"/>
          </a:xfrm>
          <a:solidFill>
            <a:schemeClr val="accent5"/>
          </a:solidFill>
          <a:ln>
            <a:solidFill>
              <a:srgbClr val="00426B"/>
            </a:solidFill>
          </a:ln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07950" y="2541022"/>
            <a:ext cx="5372100" cy="284162"/>
          </a:xfrm>
          <a:prstGeom prst="rect">
            <a:avLst/>
          </a:prstGeom>
          <a:solidFill>
            <a:schemeClr val="accent5"/>
          </a:solidFill>
          <a:ln>
            <a:solidFill>
              <a:srgbClr val="00426B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88900" y="4359017"/>
            <a:ext cx="5372100" cy="284162"/>
          </a:xfrm>
          <a:prstGeom prst="rect">
            <a:avLst/>
          </a:prstGeom>
          <a:solidFill>
            <a:schemeClr val="accent5"/>
          </a:solidFill>
          <a:ln>
            <a:solidFill>
              <a:srgbClr val="00426B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78766" y="5384726"/>
            <a:ext cx="5372100" cy="284162"/>
          </a:xfrm>
          <a:prstGeom prst="rect">
            <a:avLst/>
          </a:prstGeom>
          <a:solidFill>
            <a:schemeClr val="accent5"/>
          </a:solidFill>
          <a:ln>
            <a:solidFill>
              <a:srgbClr val="00426B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88900" y="6191042"/>
            <a:ext cx="5372100" cy="284162"/>
          </a:xfrm>
          <a:prstGeom prst="rect">
            <a:avLst/>
          </a:prstGeom>
          <a:solidFill>
            <a:schemeClr val="accent5"/>
          </a:solidFill>
          <a:ln>
            <a:solidFill>
              <a:srgbClr val="00426B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23"/>
          <p:cNvSpPr/>
          <p:nvPr/>
        </p:nvSpPr>
        <p:spPr>
          <a:xfrm>
            <a:off x="84782" y="6521722"/>
            <a:ext cx="53600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GB" sz="1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https://www.nela.org.uk/Standards-Documents#pt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(last access 19/4/2021)</a:t>
            </a:r>
          </a:p>
          <a:p>
            <a:pPr>
              <a:spcBef>
                <a:spcPct val="20000"/>
              </a:spcBef>
            </a:pP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WSM_Banner2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82" y="126612"/>
            <a:ext cx="2048630" cy="94320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279170-3B36-BA40-A7F2-99C2A4CB4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" y="114587"/>
            <a:ext cx="2048630" cy="994649"/>
          </a:xfrm>
          <a:prstGeom prst="rect">
            <a:avLst/>
          </a:prstGeom>
        </p:spPr>
      </p:pic>
      <p:pic>
        <p:nvPicPr>
          <p:cNvPr id="6" name="Picture 5" descr="A picture containing text, outdoor, sign, clipart&#10;&#10;Description automatically generated">
            <a:extLst>
              <a:ext uri="{FF2B5EF4-FFF2-40B4-BE49-F238E27FC236}">
                <a16:creationId xmlns:a16="http://schemas.microsoft.com/office/drawing/2014/main" id="{B9AA1925-2705-104A-9F1F-CABE74269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78" y="115180"/>
            <a:ext cx="1818922" cy="994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3C73A-ACE5-D74E-8DA8-BEC6F522F809}"/>
              </a:ext>
            </a:extLst>
          </p:cNvPr>
          <p:cNvSpPr txBox="1"/>
          <p:nvPr/>
        </p:nvSpPr>
        <p:spPr>
          <a:xfrm>
            <a:off x="78766" y="1525359"/>
            <a:ext cx="5395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Pre-operative risk prediction should be calculated and recorded in all patients undergoing emergency bowel surgeries to ensure the correct identification of high-risk patients with mortality risk ≥ 5%, in order to follow the national standards of care including direct admission to the ICU postoperatively in order to improve the patient outcome [1]. This audit aims to assess the compliance and encourage all the anaesthetists and surgeons in the Royal Wolverhampton NHS trust to use the NELA risk calculator as a baseline for care planning.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4EAE9-A0E6-1D4D-A4F7-483A5391C7F2}"/>
              </a:ext>
            </a:extLst>
          </p:cNvPr>
          <p:cNvSpPr txBox="1"/>
          <p:nvPr/>
        </p:nvSpPr>
        <p:spPr>
          <a:xfrm>
            <a:off x="102640" y="2857933"/>
            <a:ext cx="5372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Data collected over 5 months in 2019/2020 from 135 patients to examine the documentation of pre-operative mortality risk and correlate it with the NELA score generated by the NELA database and the same data was recollected in 2020/2021 from 85 patients after the introduction of some measures to promote the calculation of NELA score. These measures included a new emergency cases booking form mandating the calculation of mortality risk and including a QR code linked to the NELA risk prediction score </a:t>
            </a: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(Figure 1)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NELA information board </a:t>
            </a: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(Figure 2)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on which NELA reports are attached and a virtual departmental presentation on the importance of NELA calculation tool and its impact on planning the patient optimum care pathway.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87E33-44DD-2042-8FE7-3BD44100855B}"/>
              </a:ext>
            </a:extLst>
          </p:cNvPr>
          <p:cNvSpPr txBox="1"/>
          <p:nvPr/>
        </p:nvSpPr>
        <p:spPr>
          <a:xfrm>
            <a:off x="6324229" y="4199247"/>
            <a:ext cx="3109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New emergency cases booking form</a:t>
            </a:r>
          </a:p>
        </p:txBody>
      </p:sp>
      <p:pic>
        <p:nvPicPr>
          <p:cNvPr id="26" name="Picture 25" descr="Text, whiteboard&#10;&#10;Description automatically generated">
            <a:extLst>
              <a:ext uri="{FF2B5EF4-FFF2-40B4-BE49-F238E27FC236}">
                <a16:creationId xmlns:a16="http://schemas.microsoft.com/office/drawing/2014/main" id="{009D60E7-ABBA-0A49-BCC6-E55F50BA4F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9013" r="2234" b="4074"/>
          <a:stretch/>
        </p:blipFill>
        <p:spPr>
          <a:xfrm rot="5400000">
            <a:off x="9202031" y="1534883"/>
            <a:ext cx="2919969" cy="23973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CF40BA5-6304-A345-B02E-46C16FFC5A62}"/>
              </a:ext>
            </a:extLst>
          </p:cNvPr>
          <p:cNvSpPr txBox="1"/>
          <p:nvPr/>
        </p:nvSpPr>
        <p:spPr>
          <a:xfrm>
            <a:off x="9463349" y="4193534"/>
            <a:ext cx="2397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NELA information 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59B5FA-201F-AC4E-953D-C32404F1824D}"/>
              </a:ext>
            </a:extLst>
          </p:cNvPr>
          <p:cNvSpPr txBox="1"/>
          <p:nvPr/>
        </p:nvSpPr>
        <p:spPr>
          <a:xfrm>
            <a:off x="102640" y="4643179"/>
            <a:ext cx="540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 correct pre-operative identification of high-risk patients improved from 69% in the audit to 89% in the re-audit, the percentage of high-risk patients wrongly estimated as low risk dropped from 18% to 5.5% and the percentage of not documented high risk patients dropped from 13% to 5.5% </a:t>
            </a: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(Figure 3)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Chart, line chart&#10;&#10;Description automatically generated">
            <a:extLst>
              <a:ext uri="{FF2B5EF4-FFF2-40B4-BE49-F238E27FC236}">
                <a16:creationId xmlns:a16="http://schemas.microsoft.com/office/drawing/2014/main" id="{4C7B7E4E-9547-7848-8418-B3B837525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47" y="4451182"/>
            <a:ext cx="4680620" cy="24068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C454B7B-972C-AE45-B905-5DE8C9ED14BC}"/>
              </a:ext>
            </a:extLst>
          </p:cNvPr>
          <p:cNvSpPr txBox="1"/>
          <p:nvPr/>
        </p:nvSpPr>
        <p:spPr>
          <a:xfrm>
            <a:off x="6324230" y="4566311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62F892-F538-5D4F-99C9-6592A60F2AD0}"/>
              </a:ext>
            </a:extLst>
          </p:cNvPr>
          <p:cNvSpPr txBox="1"/>
          <p:nvPr/>
        </p:nvSpPr>
        <p:spPr>
          <a:xfrm>
            <a:off x="105047" y="5654591"/>
            <a:ext cx="554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 data collected in the re-audit shows a positive deflection in the identification of high-risk patients according to the NELA guidance criteria. The effect on ICU admission couldn’t be correlated due to the second wave of the COVID pandemic.</a:t>
            </a:r>
          </a:p>
          <a:p>
            <a:endParaRPr lang="en-US" dirty="0"/>
          </a:p>
        </p:txBody>
      </p:sp>
      <p:pic>
        <p:nvPicPr>
          <p:cNvPr id="39" name="Picture 38" descr="A picture containing qr code&#10;&#10;Description automatically generated">
            <a:extLst>
              <a:ext uri="{FF2B5EF4-FFF2-40B4-BE49-F238E27FC236}">
                <a16:creationId xmlns:a16="http://schemas.microsoft.com/office/drawing/2014/main" id="{EAFBAE42-8B28-6849-A5B2-2A83316364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29" y="1273564"/>
            <a:ext cx="3109936" cy="29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406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Using the NELA risk prediction tool to identify high-risk patients pre-operatively and plan the optimum postoperative care pathway during the multidisciplinary discussion: a complete audit cycle. Dr. Mina Saad 1 and Dr. Andrew Claxton2 1 Senior Clinical Fellow Anaesthesia 2 Consultant Anaesthesia, The Royal Wolverhampton NHS Trust</vt:lpstr>
    </vt:vector>
  </TitlesOfParts>
  <Company>Congrex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Title Abstract Title continued Researchers’/Presenters’ Names Institution/Organization/Company</dc:title>
  <dc:creator>Administrator</dc:creator>
  <cp:lastModifiedBy>SAAD, Mina (THE ROYAL WOLVERHAMPTON NHS TRUST)</cp:lastModifiedBy>
  <cp:revision>33</cp:revision>
  <dcterms:created xsi:type="dcterms:W3CDTF">2015-10-23T10:49:45Z</dcterms:created>
  <dcterms:modified xsi:type="dcterms:W3CDTF">2021-04-20T20:33:32Z</dcterms:modified>
</cp:coreProperties>
</file>